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624" r:id="rId3"/>
    <p:sldId id="653" r:id="rId4"/>
    <p:sldId id="732" r:id="rId5"/>
    <p:sldId id="761" r:id="rId6"/>
    <p:sldId id="762" r:id="rId7"/>
    <p:sldId id="733" r:id="rId8"/>
    <p:sldId id="763" r:id="rId9"/>
    <p:sldId id="553" r:id="rId10"/>
    <p:sldId id="634" r:id="rId11"/>
    <p:sldId id="734" r:id="rId12"/>
    <p:sldId id="654" r:id="rId13"/>
    <p:sldId id="777" r:id="rId14"/>
    <p:sldId id="735" r:id="rId15"/>
    <p:sldId id="764" r:id="rId16"/>
    <p:sldId id="765" r:id="rId17"/>
    <p:sldId id="736" r:id="rId18"/>
    <p:sldId id="774" r:id="rId19"/>
    <p:sldId id="737" r:id="rId20"/>
    <p:sldId id="766" r:id="rId21"/>
    <p:sldId id="738" r:id="rId22"/>
    <p:sldId id="767" r:id="rId23"/>
    <p:sldId id="739" r:id="rId24"/>
    <p:sldId id="768" r:id="rId25"/>
    <p:sldId id="642" r:id="rId26"/>
    <p:sldId id="669" r:id="rId27"/>
    <p:sldId id="740" r:id="rId28"/>
    <p:sldId id="769" r:id="rId29"/>
    <p:sldId id="741" r:id="rId30"/>
    <p:sldId id="742" r:id="rId31"/>
    <p:sldId id="578" r:id="rId32"/>
    <p:sldId id="743" r:id="rId33"/>
    <p:sldId id="744" r:id="rId34"/>
    <p:sldId id="745" r:id="rId35"/>
    <p:sldId id="746" r:id="rId36"/>
    <p:sldId id="747" r:id="rId37"/>
    <p:sldId id="628" r:id="rId38"/>
    <p:sldId id="748" r:id="rId39"/>
    <p:sldId id="749" r:id="rId40"/>
    <p:sldId id="750" r:id="rId41"/>
    <p:sldId id="751" r:id="rId42"/>
    <p:sldId id="775" r:id="rId43"/>
    <p:sldId id="753" r:id="rId44"/>
    <p:sldId id="752" r:id="rId45"/>
    <p:sldId id="776" r:id="rId46"/>
    <p:sldId id="755" r:id="rId47"/>
    <p:sldId id="754" r:id="rId48"/>
    <p:sldId id="756" r:id="rId49"/>
    <p:sldId id="757" r:id="rId50"/>
    <p:sldId id="770" r:id="rId51"/>
    <p:sldId id="759" r:id="rId52"/>
    <p:sldId id="771" r:id="rId53"/>
    <p:sldId id="758" r:id="rId54"/>
    <p:sldId id="772" r:id="rId55"/>
    <p:sldId id="760" r:id="rId56"/>
    <p:sldId id="773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FF99CC"/>
    <a:srgbClr val="008000"/>
    <a:srgbClr val="FF0000"/>
    <a:srgbClr val="DA0000"/>
    <a:srgbClr val="F7FFFF"/>
    <a:srgbClr val="0000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9" autoAdjust="0"/>
    <p:restoredTop sz="94660"/>
  </p:normalViewPr>
  <p:slideViewPr>
    <p:cSldViewPr>
      <p:cViewPr>
        <p:scale>
          <a:sx n="60" d="100"/>
          <a:sy n="60" d="100"/>
        </p:scale>
        <p:origin x="126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EF0E7-D2DE-43D5-9C05-065891E1F73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578F4-8FFE-4C08-AE2B-766C9198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150BB-8F43-474D-AC2E-58806489C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F8C93-BCA0-4962-9732-EC97B624E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3DF00-3DA9-436C-B287-96DC16D14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1EA57-6D9E-447A-B240-A118937646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87C2E-764D-40F3-909A-AA893C761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BE3AA-D12F-4CF2-9E7E-0CB4E9555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A4CF6-2748-4DA1-9CAD-F4A7AA3FD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0D873-D0AC-4CC3-9F3C-05197CBB0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9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9E0DC-90BC-4D27-AE21-3016DDFD0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8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AA88E-EF02-4724-BB58-AC7F46507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7FEB5-F404-48D1-A3B6-C727E9CE6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C3EB0-C1AE-4653-8A3D-A89F473D2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5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4CC4925-5363-4DD8-889E-6FED365CAF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wm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2-Way, Multi-Way &amp; Nested Selection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and Formatting Numerical Output </a:t>
            </a: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7 Section 6-10 Slides</a:t>
            </a:r>
            <a:endParaRPr lang="en-US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 scaled="1"/>
              </a:gradFill>
              <a:latin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C:\Documents and Settings\JohnSchram\Local Settings\Temporary Internet Files\Content.IE5\P1IGNJC3\MPj0438493000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23988"/>
            <a:ext cx="2590800" cy="543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7.7</a:t>
            </a:r>
          </a:p>
        </p:txBody>
      </p:sp>
      <p:sp>
        <p:nvSpPr>
          <p:cNvPr id="35844" name="WordArt 2"/>
          <p:cNvSpPr>
            <a:spLocks noChangeArrowheads="1" noChangeShapeType="1" noTextEdit="1"/>
          </p:cNvSpPr>
          <p:nvPr/>
        </p:nvSpPr>
        <p:spPr bwMode="auto">
          <a:xfrm>
            <a:off x="304800" y="3810000"/>
            <a:ext cx="85344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Selection</a:t>
            </a:r>
          </a:p>
        </p:txBody>
      </p:sp>
      <p:sp>
        <p:nvSpPr>
          <p:cNvPr id="35845" name="WordArt 4"/>
          <p:cNvSpPr>
            <a:spLocks noChangeArrowheads="1" noChangeShapeType="1" noTextEdit="1"/>
          </p:cNvSpPr>
          <p:nvPr/>
        </p:nvSpPr>
        <p:spPr bwMode="auto">
          <a:xfrm>
            <a:off x="304800" y="1676400"/>
            <a:ext cx="6477000" cy="2362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8722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Multi-Way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95735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Multi-Way Selection</a:t>
            </a:r>
            <a:br>
              <a:rPr lang="en-US" sz="5400" dirty="0">
                <a:latin typeface="Arial Black" pitchFamily="34" charset="0"/>
              </a:rPr>
            </a:br>
            <a:r>
              <a:rPr lang="en-US" sz="4800" b="1" dirty="0"/>
              <a:t>Real Life Example #1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79905"/>
            <a:ext cx="5029200" cy="49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6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95735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Multi-Way Selection</a:t>
            </a:r>
            <a:br>
              <a:rPr lang="en-US" sz="5400" dirty="0">
                <a:latin typeface="Arial Black" pitchFamily="34" charset="0"/>
              </a:rPr>
            </a:br>
            <a:r>
              <a:rPr lang="en-US" sz="4800" b="1" dirty="0"/>
              <a:t>Real Life Example #2</a:t>
            </a:r>
          </a:p>
        </p:txBody>
      </p:sp>
      <p:pic>
        <p:nvPicPr>
          <p:cNvPr id="9" name="Picture 8" descr="C:\Users\JohnSchram\AppData\Local\Microsoft\Windows\Temporary Internet Files\Content.IE5\SJX1ZHQW\MP900439390[1]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t="-180" b="14477"/>
          <a:stretch/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49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hnSchram\AppData\Local\Microsoft\Windows\Temporary Internet Files\Content.IE5\LQ4CEJGI\DSC_0094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4"/>
          <a:stretch/>
        </p:blipFill>
        <p:spPr bwMode="auto">
          <a:xfrm>
            <a:off x="0" y="1600200"/>
            <a:ext cx="9144000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95735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Multi-Way Selection</a:t>
            </a:r>
            <a:br>
              <a:rPr lang="en-US" sz="5400" dirty="0">
                <a:latin typeface="Arial Black" pitchFamily="34" charset="0"/>
              </a:rPr>
            </a:br>
            <a:r>
              <a:rPr lang="en-US" sz="4800" b="1" dirty="0"/>
              <a:t>Real Life Example #3</a:t>
            </a:r>
          </a:p>
        </p:txBody>
      </p:sp>
    </p:spTree>
    <p:extLst>
      <p:ext uri="{BB962C8B-B14F-4D97-AF65-F5344CB8AC3E}">
        <p14:creationId xmlns:p14="http://schemas.microsoft.com/office/powerpoint/2010/main" val="46643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0696" r="18250" b="6330"/>
          <a:stretch/>
        </p:blipFill>
        <p:spPr bwMode="auto">
          <a:xfrm>
            <a:off x="182879" y="182880"/>
            <a:ext cx="8102896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2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0696" r="18250" b="6330"/>
          <a:stretch/>
        </p:blipFill>
        <p:spPr bwMode="auto">
          <a:xfrm>
            <a:off x="182879" y="182880"/>
            <a:ext cx="8102896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9" t="35995" r="18864" b="27134"/>
          <a:stretch/>
        </p:blipFill>
        <p:spPr bwMode="auto">
          <a:xfrm>
            <a:off x="4728753" y="182880"/>
            <a:ext cx="4232366" cy="215265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0696" r="18250" b="6330"/>
          <a:stretch/>
        </p:blipFill>
        <p:spPr bwMode="auto">
          <a:xfrm>
            <a:off x="182879" y="182880"/>
            <a:ext cx="8102896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9" t="35995" r="18864" b="27134"/>
          <a:stretch/>
        </p:blipFill>
        <p:spPr bwMode="auto">
          <a:xfrm>
            <a:off x="4728753" y="182880"/>
            <a:ext cx="4232366" cy="215265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9" t="31003" r="18864" b="12614"/>
          <a:stretch/>
        </p:blipFill>
        <p:spPr bwMode="auto">
          <a:xfrm>
            <a:off x="4728753" y="3383280"/>
            <a:ext cx="4232366" cy="32918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5" descr="C:\Users\johnschram\AppData\Local\Microsoft\Windows\Temporary Internet Files\Content.IE5\6013PBX8\MC90044152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12" y="4724400"/>
            <a:ext cx="14272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11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22337" r="21534" b="16494"/>
          <a:stretch/>
        </p:blipFill>
        <p:spPr bwMode="auto">
          <a:xfrm>
            <a:off x="182881" y="182880"/>
            <a:ext cx="73609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0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22337" r="21534" b="16494"/>
          <a:stretch/>
        </p:blipFill>
        <p:spPr bwMode="auto">
          <a:xfrm>
            <a:off x="182881" y="182880"/>
            <a:ext cx="73609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4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0" t="36018" r="18864" b="27356"/>
          <a:stretch/>
        </p:blipFill>
        <p:spPr bwMode="auto">
          <a:xfrm>
            <a:off x="4673725" y="182880"/>
            <a:ext cx="4315968" cy="25603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0" t="36018" r="18864" b="27356"/>
          <a:stretch/>
        </p:blipFill>
        <p:spPr bwMode="auto">
          <a:xfrm>
            <a:off x="182881" y="182880"/>
            <a:ext cx="4315968" cy="2560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11282" r="22272" b="9360"/>
          <a:stretch/>
        </p:blipFill>
        <p:spPr bwMode="auto">
          <a:xfrm>
            <a:off x="182879" y="182879"/>
            <a:ext cx="758952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4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WordArt 4"/>
          <p:cNvSpPr>
            <a:spLocks noChangeArrowheads="1" noChangeShapeType="1" noTextEdit="1"/>
          </p:cNvSpPr>
          <p:nvPr/>
        </p:nvSpPr>
        <p:spPr bwMode="auto">
          <a:xfrm>
            <a:off x="1447800" y="1524000"/>
            <a:ext cx="6248400" cy="2667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Two Way</a:t>
            </a:r>
          </a:p>
        </p:txBody>
      </p:sp>
      <p:sp>
        <p:nvSpPr>
          <p:cNvPr id="31747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7.6</a:t>
            </a:r>
          </a:p>
        </p:txBody>
      </p:sp>
      <p:sp>
        <p:nvSpPr>
          <p:cNvPr id="31748" name="WordArt 2"/>
          <p:cNvSpPr>
            <a:spLocks noChangeArrowheads="1" noChangeShapeType="1" noTextEdit="1"/>
          </p:cNvSpPr>
          <p:nvPr/>
        </p:nvSpPr>
        <p:spPr bwMode="auto">
          <a:xfrm>
            <a:off x="304800" y="3810000"/>
            <a:ext cx="85344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Selection</a:t>
            </a:r>
          </a:p>
        </p:txBody>
      </p:sp>
      <p:pic>
        <p:nvPicPr>
          <p:cNvPr id="31749" name="Picture 5" descr="C:\Documents and Settings\JohnSchram\Local Settings\Temporary Internet Files\Content.IE5\92CYL8BY\MCj044215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05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 descr="C:\Documents and Settings\JohnSchram\Local Settings\Temporary Internet Files\Content.IE5\URQ75OAI\MCj044215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11282" r="22272" b="9360"/>
          <a:stretch/>
        </p:blipFill>
        <p:spPr bwMode="auto">
          <a:xfrm>
            <a:off x="182879" y="182879"/>
            <a:ext cx="758952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1" t="50000" r="20487" b="14286"/>
          <a:stretch/>
        </p:blipFill>
        <p:spPr bwMode="auto">
          <a:xfrm>
            <a:off x="182879" y="182878"/>
            <a:ext cx="4315968" cy="277063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0" t="50000" r="20487" b="14286"/>
          <a:stretch/>
        </p:blipFill>
        <p:spPr bwMode="auto">
          <a:xfrm>
            <a:off x="4645152" y="182880"/>
            <a:ext cx="4315968" cy="277063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1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A9B980-287E-45AA-AD40-F2C95ED8F3B4}"/>
              </a:ext>
            </a:extLst>
          </p:cNvPr>
          <p:cNvGrpSpPr/>
          <p:nvPr/>
        </p:nvGrpSpPr>
        <p:grpSpPr>
          <a:xfrm>
            <a:off x="182880" y="182880"/>
            <a:ext cx="5836920" cy="6492240"/>
            <a:chOff x="182880" y="182880"/>
            <a:chExt cx="5836920" cy="6492240"/>
          </a:xfrm>
        </p:grpSpPr>
        <p:pic>
          <p:nvPicPr>
            <p:cNvPr id="22530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" t="12493" r="13853" b="11066"/>
            <a:stretch/>
          </p:blipFill>
          <p:spPr bwMode="auto">
            <a:xfrm>
              <a:off x="182880" y="182880"/>
              <a:ext cx="583692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EA02AD-5036-4694-85FB-53B73DC32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67" t="70174" r="25833" b="25170"/>
            <a:stretch/>
          </p:blipFill>
          <p:spPr>
            <a:xfrm>
              <a:off x="4709160" y="1645920"/>
              <a:ext cx="274320" cy="27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080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EF7DB3-BD62-4761-BD0B-F6B79335E82F}"/>
              </a:ext>
            </a:extLst>
          </p:cNvPr>
          <p:cNvGrpSpPr/>
          <p:nvPr/>
        </p:nvGrpSpPr>
        <p:grpSpPr>
          <a:xfrm>
            <a:off x="182880" y="182880"/>
            <a:ext cx="5836920" cy="6492240"/>
            <a:chOff x="182880" y="182880"/>
            <a:chExt cx="5836920" cy="649224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79CBE6-4394-457A-979D-559C0866B27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" t="12493" r="13853" b="11066"/>
            <a:stretch/>
          </p:blipFill>
          <p:spPr bwMode="auto">
            <a:xfrm>
              <a:off x="182880" y="182880"/>
              <a:ext cx="583692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142FF3-39D9-4C56-98C0-DAB2355D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67" t="70174" r="25833" b="25170"/>
            <a:stretch/>
          </p:blipFill>
          <p:spPr>
            <a:xfrm>
              <a:off x="4709160" y="1645920"/>
              <a:ext cx="274320" cy="274321"/>
            </a:xfrm>
            <a:prstGeom prst="rect">
              <a:avLst/>
            </a:prstGeom>
          </p:spPr>
        </p:pic>
      </p:grpSp>
      <p:pic>
        <p:nvPicPr>
          <p:cNvPr id="2253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39702" r="30250" b="33341"/>
          <a:stretch/>
        </p:blipFill>
        <p:spPr bwMode="auto">
          <a:xfrm>
            <a:off x="5394960" y="4937761"/>
            <a:ext cx="3566160" cy="173736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39702" r="30250" b="26179"/>
          <a:stretch/>
        </p:blipFill>
        <p:spPr bwMode="auto">
          <a:xfrm>
            <a:off x="5394960" y="2560320"/>
            <a:ext cx="3566160" cy="219886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39702" r="30250" b="26179"/>
          <a:stretch/>
        </p:blipFill>
        <p:spPr bwMode="auto">
          <a:xfrm>
            <a:off x="5394960" y="182884"/>
            <a:ext cx="3566160" cy="219886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2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12772" r="19984" b="10360"/>
          <a:stretch/>
        </p:blipFill>
        <p:spPr bwMode="auto">
          <a:xfrm>
            <a:off x="182880" y="182880"/>
            <a:ext cx="70561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9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12772" r="19984" b="10360"/>
          <a:stretch/>
        </p:blipFill>
        <p:spPr bwMode="auto">
          <a:xfrm>
            <a:off x="182880" y="182880"/>
            <a:ext cx="70561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t="40011" r="25277" b="28635"/>
          <a:stretch/>
        </p:blipFill>
        <p:spPr bwMode="auto">
          <a:xfrm>
            <a:off x="2819400" y="182881"/>
            <a:ext cx="6141720" cy="24688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5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37360" y="908686"/>
            <a:ext cx="5669279" cy="5803795"/>
            <a:chOff x="274320" y="908686"/>
            <a:chExt cx="5669279" cy="580379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0" t="9370" r="32771" b="6541"/>
            <a:stretch/>
          </p:blipFill>
          <p:spPr bwMode="auto">
            <a:xfrm>
              <a:off x="274320" y="908686"/>
              <a:ext cx="5669279" cy="58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 descr="C:\Users\JohnSchram\AppData\Local\Microsoft\Windows\Temporary Internet Files\Content.IE5\V39F9YJN\MC900054928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716" y="3276600"/>
              <a:ext cx="2601084" cy="295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630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Multi-Way Selection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ordArt 3"/>
          <p:cNvSpPr>
            <a:spLocks noChangeArrowheads="1" noChangeShapeType="1" noTextEdit="1"/>
          </p:cNvSpPr>
          <p:nvPr/>
        </p:nvSpPr>
        <p:spPr bwMode="auto">
          <a:xfrm>
            <a:off x="396875" y="13716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Nested           </a:t>
            </a:r>
          </a:p>
        </p:txBody>
      </p:sp>
      <p:sp>
        <p:nvSpPr>
          <p:cNvPr id="16387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7.8</a:t>
            </a:r>
          </a:p>
        </p:txBody>
      </p:sp>
      <p:sp>
        <p:nvSpPr>
          <p:cNvPr id="16389" name="WordArt 3"/>
          <p:cNvSpPr>
            <a:spLocks noChangeArrowheads="1" noChangeShapeType="1" noTextEdit="1"/>
          </p:cNvSpPr>
          <p:nvPr/>
        </p:nvSpPr>
        <p:spPr bwMode="auto">
          <a:xfrm>
            <a:off x="396875" y="38100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Selection     </a:t>
            </a:r>
          </a:p>
        </p:txBody>
      </p:sp>
      <p:pic>
        <p:nvPicPr>
          <p:cNvPr id="16390" name="Picture 5" descr="MMAG00401_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101758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:\Users\johnschram\AppData\Local\Microsoft\Windows\Temporary Internet Files\Content.IE5\63XOC3GE\MC90032926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4" y="2298700"/>
            <a:ext cx="18097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:\Users\johnschram\AppData\Local\Microsoft\Windows\Temporary Internet Files\Content.IE5\0T87347Y\MC90005520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9" y="4391025"/>
            <a:ext cx="1222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94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8492" r="19917" b="5707"/>
          <a:stretch/>
        </p:blipFill>
        <p:spPr bwMode="auto">
          <a:xfrm>
            <a:off x="182881" y="182880"/>
            <a:ext cx="598320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7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8492" r="19917" b="5707"/>
          <a:stretch/>
        </p:blipFill>
        <p:spPr bwMode="auto">
          <a:xfrm>
            <a:off x="182881" y="182880"/>
            <a:ext cx="598320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2" t="37456" r="6597" b="10958"/>
          <a:stretch/>
        </p:blipFill>
        <p:spPr bwMode="auto">
          <a:xfrm>
            <a:off x="4419600" y="3576319"/>
            <a:ext cx="4529666" cy="309880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4" t="37456" r="6596" b="10958"/>
          <a:stretch/>
        </p:blipFill>
        <p:spPr bwMode="auto">
          <a:xfrm>
            <a:off x="4419600" y="182880"/>
            <a:ext cx="4529666" cy="309880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8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16011" r="20300" b="8836"/>
          <a:stretch/>
        </p:blipFill>
        <p:spPr bwMode="auto">
          <a:xfrm>
            <a:off x="182876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95735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Two-Way Selection</a:t>
            </a:r>
            <a:br>
              <a:rPr lang="en-US" sz="5400" dirty="0">
                <a:latin typeface="Arial Black" pitchFamily="34" charset="0"/>
              </a:rPr>
            </a:br>
            <a:r>
              <a:rPr lang="en-US" sz="4800" b="1" dirty="0"/>
              <a:t>Real Life Example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8919" t="31259" r="15370" b="26419"/>
          <a:stretch/>
        </p:blipFill>
        <p:spPr bwMode="auto">
          <a:xfrm>
            <a:off x="-1" y="1600200"/>
            <a:ext cx="9144001" cy="480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6396335"/>
            <a:ext cx="9144000" cy="46166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>
                <a:sym typeface="Symbol" pitchFamily="18" charset="2"/>
              </a:rPr>
              <a:t>Interstate 35 splits into I35W and I35E just North of Hillsboro.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5800" y="3585001"/>
            <a:ext cx="2438401" cy="83099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>
                <a:sym typeface="Symbol" pitchFamily="18" charset="2"/>
              </a:rPr>
              <a:t>I35W takes you to Fort Worth.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172200" y="3585001"/>
            <a:ext cx="2362200" cy="83099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>
                <a:sym typeface="Symbol" pitchFamily="18" charset="2"/>
              </a:rPr>
              <a:t>I35E takes you to Dallas.</a:t>
            </a:r>
            <a:endParaRPr lang="en-US" sz="2400" dirty="0">
              <a:latin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3930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14516"/>
          <a:stretch/>
        </p:blipFill>
        <p:spPr bwMode="auto">
          <a:xfrm>
            <a:off x="182880" y="182880"/>
            <a:ext cx="5120640" cy="291219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14516"/>
          <a:stretch/>
        </p:blipFill>
        <p:spPr bwMode="auto">
          <a:xfrm>
            <a:off x="182876" y="3762921"/>
            <a:ext cx="5120640" cy="291219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5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30097"/>
          <a:stretch/>
        </p:blipFill>
        <p:spPr bwMode="auto">
          <a:xfrm>
            <a:off x="3840476" y="2807208"/>
            <a:ext cx="5120640" cy="200694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08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WordArt 2"/>
          <p:cNvSpPr>
            <a:spLocks noChangeArrowheads="1" noChangeShapeType="1" noTextEdit="1"/>
          </p:cNvSpPr>
          <p:nvPr/>
        </p:nvSpPr>
        <p:spPr bwMode="auto">
          <a:xfrm>
            <a:off x="365760" y="1295400"/>
            <a:ext cx="8412480" cy="20116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Combining   </a:t>
            </a:r>
          </a:p>
        </p:txBody>
      </p:sp>
      <p:sp>
        <p:nvSpPr>
          <p:cNvPr id="63491" name="WordArt 3"/>
          <p:cNvSpPr>
            <a:spLocks noChangeArrowheads="1" noChangeShapeType="1" noTextEdit="1"/>
          </p:cNvSpPr>
          <p:nvPr/>
        </p:nvSpPr>
        <p:spPr bwMode="auto">
          <a:xfrm>
            <a:off x="365760" y="4724400"/>
            <a:ext cx="8412480" cy="21945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with Graphics</a:t>
            </a:r>
          </a:p>
        </p:txBody>
      </p:sp>
      <p:sp>
        <p:nvSpPr>
          <p:cNvPr id="6349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7.9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365760" y="3002280"/>
            <a:ext cx="8412480" cy="20116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Selection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E6A46-CF55-4EF7-97B3-6BB92F5C745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6205" t="13873" r="11359" b="4928"/>
          <a:stretch/>
        </p:blipFill>
        <p:spPr>
          <a:xfrm>
            <a:off x="182880" y="182879"/>
            <a:ext cx="8778240" cy="6492240"/>
          </a:xfrm>
          <a:prstGeom prst="rect">
            <a:avLst/>
          </a:prstGeom>
          <a:ln w="152400">
            <a:solidFill>
              <a:srgbClr val="FFFF99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3634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04" y="32657"/>
            <a:ext cx="3360952" cy="26517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95CFF0-E5A0-4914-ABFC-EC8C550747C1}"/>
              </a:ext>
            </a:extLst>
          </p:cNvPr>
          <p:cNvGrpSpPr/>
          <p:nvPr/>
        </p:nvGrpSpPr>
        <p:grpSpPr>
          <a:xfrm>
            <a:off x="1142999" y="2895600"/>
            <a:ext cx="6858006" cy="3914778"/>
            <a:chOff x="1142999" y="2895600"/>
            <a:chExt cx="6858006" cy="3914778"/>
          </a:xfrm>
        </p:grpSpPr>
        <p:pic>
          <p:nvPicPr>
            <p:cNvPr id="5" name="Pictur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42999" y="2895600"/>
              <a:ext cx="6858006" cy="39147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88CD10-F392-4D7B-BB97-E645B15EF386}"/>
                </a:ext>
              </a:extLst>
            </p:cNvPr>
            <p:cNvPicPr/>
            <p:nvPr/>
          </p:nvPicPr>
          <p:blipFill rotWithShape="1">
            <a:blip r:embed="rId4"/>
            <a:srcRect l="11518" t="12356" r="7060" b="7839"/>
            <a:stretch/>
          </p:blipFill>
          <p:spPr>
            <a:xfrm>
              <a:off x="1905000" y="3352800"/>
              <a:ext cx="5638800" cy="31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955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889504" y="32657"/>
            <a:ext cx="3360952" cy="26517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05CD83-F871-4A8A-96F2-5650C5BE5E71}"/>
              </a:ext>
            </a:extLst>
          </p:cNvPr>
          <p:cNvGrpSpPr/>
          <p:nvPr/>
        </p:nvGrpSpPr>
        <p:grpSpPr>
          <a:xfrm>
            <a:off x="1142999" y="2895600"/>
            <a:ext cx="6858006" cy="3914778"/>
            <a:chOff x="1142999" y="2895600"/>
            <a:chExt cx="6858006" cy="3914778"/>
          </a:xfrm>
        </p:grpSpPr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42999" y="2895600"/>
              <a:ext cx="6858006" cy="39147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D89BA7-2C93-4244-9285-575FB248C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36" t="16200" r="12528" b="9813"/>
            <a:stretch/>
          </p:blipFill>
          <p:spPr>
            <a:xfrm>
              <a:off x="2209800" y="3505200"/>
              <a:ext cx="4953000" cy="28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26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2998" y="2895600"/>
            <a:ext cx="6858007" cy="3914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4" y="32657"/>
            <a:ext cx="336095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89504" y="32657"/>
            <a:ext cx="3360952" cy="26517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02536" y="2895600"/>
            <a:ext cx="51406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6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7.10</a:t>
            </a:r>
          </a:p>
        </p:txBody>
      </p:sp>
      <p:sp>
        <p:nvSpPr>
          <p:cNvPr id="55300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0"/>
            <a:ext cx="84582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  Formatting       </a:t>
            </a: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381000" y="3733800"/>
            <a:ext cx="84582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Numerical Output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t="14975" r="28156" b="35273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8" t="43936" r="64078" b="22153"/>
          <a:stretch/>
        </p:blipFill>
        <p:spPr bwMode="auto">
          <a:xfrm>
            <a:off x="4800600" y="2508912"/>
            <a:ext cx="2743200" cy="373948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10272" r="12817" b="25495"/>
          <a:stretch/>
        </p:blipFill>
        <p:spPr bwMode="auto">
          <a:xfrm>
            <a:off x="182880" y="182876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35396" r="66408" b="19554"/>
          <a:stretch/>
        </p:blipFill>
        <p:spPr bwMode="auto">
          <a:xfrm>
            <a:off x="6553200" y="2819400"/>
            <a:ext cx="2407920" cy="385571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11636" r="22975" b="1814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8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" t="13985" r="15049" b="2302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36634" r="66408" b="18193"/>
          <a:stretch/>
        </p:blipFill>
        <p:spPr bwMode="auto">
          <a:xfrm>
            <a:off x="6553200" y="2819400"/>
            <a:ext cx="2407920" cy="38557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20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2006" r="10644" b="1249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27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2006" r="10644" b="1249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28218" r="66894" b="6683"/>
          <a:stretch/>
        </p:blipFill>
        <p:spPr bwMode="auto">
          <a:xfrm>
            <a:off x="6918960" y="1828801"/>
            <a:ext cx="2042160" cy="48463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3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format Command Reality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27599" r="33592" b="32426"/>
          <a:stretch/>
        </p:blipFill>
        <p:spPr bwMode="auto">
          <a:xfrm>
            <a:off x="182880" y="1219200"/>
            <a:ext cx="8686800" cy="440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92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652" r="10139" b="965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98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9652" r="10139" b="965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5" t="19060" r="66312" b="15841"/>
          <a:stretch/>
        </p:blipFill>
        <p:spPr bwMode="auto">
          <a:xfrm>
            <a:off x="6705600" y="1828800"/>
            <a:ext cx="2255519" cy="4846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684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812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The problem with program NumberFormat05.py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52228" r="8077" b="24876"/>
          <a:stretch/>
        </p:blipFill>
        <p:spPr bwMode="auto">
          <a:xfrm>
            <a:off x="182880" y="2133600"/>
            <a:ext cx="877824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0040" y="4419600"/>
            <a:ext cx="8503920" cy="198823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sz="2800" dirty="0"/>
              <a:t>The number in </a:t>
            </a:r>
            <a:r>
              <a:rPr lang="en-US" sz="2800" b="0" dirty="0">
                <a:latin typeface="Arial Black" panose="020B0A04020102020204" pitchFamily="34" charset="0"/>
              </a:rPr>
              <a:t>format</a:t>
            </a:r>
            <a:r>
              <a:rPr lang="en-US" sz="2800" dirty="0"/>
              <a:t>’s string literal does not specify the total number of digits, it specifies the total number of </a:t>
            </a:r>
            <a:r>
              <a:rPr lang="en-US" sz="2800" u="sng" dirty="0"/>
              <a:t>characters</a:t>
            </a:r>
            <a:r>
              <a:rPr lang="en-US" sz="2800" dirty="0"/>
              <a:t> which includes digits, commas, and even the decimal point.</a:t>
            </a:r>
            <a:endParaRPr lang="en-US" sz="2800" spc="-7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8177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8677" r="22422" b="6198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t="17768" r="67891" b="10055"/>
          <a:stretch/>
        </p:blipFill>
        <p:spPr bwMode="auto">
          <a:xfrm>
            <a:off x="6172200" y="1447799"/>
            <a:ext cx="2788920" cy="52273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9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10056" r="22422" b="8401"/>
          <a:stretch/>
        </p:blipFill>
        <p:spPr bwMode="auto">
          <a:xfrm>
            <a:off x="182880" y="182877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16666" r="67734" b="10744"/>
          <a:stretch/>
        </p:blipFill>
        <p:spPr bwMode="auto">
          <a:xfrm>
            <a:off x="6553200" y="1655442"/>
            <a:ext cx="2407920" cy="501967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73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10606" r="22344" b="7851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68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11636" r="22975" b="1814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7" t="50000" r="29031" b="14026"/>
          <a:stretch/>
        </p:blipFill>
        <p:spPr bwMode="auto">
          <a:xfrm>
            <a:off x="182880" y="182880"/>
            <a:ext cx="4315968" cy="229971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10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10606" r="22344" b="7851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16942" r="50312" b="33195"/>
          <a:stretch/>
        </p:blipFill>
        <p:spPr bwMode="auto">
          <a:xfrm>
            <a:off x="4322443" y="182879"/>
            <a:ext cx="4638676" cy="294132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990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0311" r="23506" b="8020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5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0311" r="23506" b="8020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31301" r="52747" b="25940"/>
          <a:stretch/>
        </p:blipFill>
        <p:spPr bwMode="auto">
          <a:xfrm>
            <a:off x="4655819" y="182880"/>
            <a:ext cx="4305300" cy="32461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12511" r="24662" b="1242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76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12511" r="24662" b="1242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16859" r="52600" b="41881"/>
          <a:stretch/>
        </p:blipFill>
        <p:spPr bwMode="auto">
          <a:xfrm>
            <a:off x="4655819" y="182880"/>
            <a:ext cx="4305301" cy="32461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8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3576" r="24759" b="13887"/>
          <a:stretch/>
        </p:blipFill>
        <p:spPr bwMode="auto">
          <a:xfrm>
            <a:off x="182879" y="182879"/>
            <a:ext cx="8778240" cy="649137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43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3576" r="24759" b="13887"/>
          <a:stretch/>
        </p:blipFill>
        <p:spPr bwMode="auto">
          <a:xfrm>
            <a:off x="182879" y="182879"/>
            <a:ext cx="8778240" cy="649137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43611" r="52601" b="15129"/>
          <a:stretch/>
        </p:blipFill>
        <p:spPr bwMode="auto">
          <a:xfrm>
            <a:off x="3749039" y="182878"/>
            <a:ext cx="5212080" cy="422437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1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11636" r="22975" b="1814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7" t="50000" r="29031" b="14026"/>
          <a:stretch/>
        </p:blipFill>
        <p:spPr bwMode="auto">
          <a:xfrm>
            <a:off x="4645152" y="182879"/>
            <a:ext cx="4315968" cy="229971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7" t="50000" r="29031" b="14026"/>
          <a:stretch/>
        </p:blipFill>
        <p:spPr bwMode="auto">
          <a:xfrm>
            <a:off x="182880" y="182880"/>
            <a:ext cx="4315968" cy="229971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9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8" t="10330" r="20000" b="16805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95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8" t="10330" r="20000" b="16805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t="50000" r="11572" b="8359"/>
          <a:stretch/>
        </p:blipFill>
        <p:spPr bwMode="auto">
          <a:xfrm>
            <a:off x="182879" y="182880"/>
            <a:ext cx="4846320" cy="25146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2" name="Picture 4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t="50000" r="11572" b="8359"/>
          <a:stretch/>
        </p:blipFill>
        <p:spPr bwMode="auto">
          <a:xfrm>
            <a:off x="4114799" y="182880"/>
            <a:ext cx="4846320" cy="25146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8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18212" r="21654" b="9366"/>
          <a:stretch/>
        </p:blipFill>
        <p:spPr bwMode="auto">
          <a:xfrm>
            <a:off x="274320" y="908686"/>
            <a:ext cx="8599170" cy="58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C:\Users\JohnSchram\AppData\Local\Microsoft\Windows\Temporary Internet Files\Content.IE5\V39F9YJN\MC900056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84" y="1143000"/>
            <a:ext cx="1416716" cy="209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JohnSchram\AppData\Local\Microsoft\Windows\Temporary Internet Files\Content.IE5\1NSA1V5K\MP900442363[1]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8" b="8795"/>
          <a:stretch/>
        </p:blipFill>
        <p:spPr bwMode="auto">
          <a:xfrm>
            <a:off x="5029200" y="3429000"/>
            <a:ext cx="3048000" cy="15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630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Two-Way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7863</TotalTime>
  <Words>173</Words>
  <Application>Microsoft Office PowerPoint</Application>
  <PresentationFormat>On-screen Show (4:3)</PresentationFormat>
  <Paragraphs>39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Calibri</vt:lpstr>
      <vt:lpstr>Impact</vt:lpstr>
      <vt:lpstr>Symbol</vt:lpstr>
      <vt:lpstr>Times New Roman</vt:lpstr>
      <vt:lpstr>Default Design</vt:lpstr>
      <vt:lpstr>PowerPoint Presentation</vt:lpstr>
      <vt:lpstr>PowerPoint Presentation</vt:lpstr>
      <vt:lpstr>Two-Way Selection Real Life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Two-Way Selection</vt:lpstr>
      <vt:lpstr>PowerPoint Presentation</vt:lpstr>
      <vt:lpstr>Multi-Way Selection Real Life Example #1</vt:lpstr>
      <vt:lpstr>Multi-Way Selection Real Life Example #2</vt:lpstr>
      <vt:lpstr>Multi-Way Selection Real Life Example #3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Multi-Way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format Command Reality</vt:lpstr>
      <vt:lpstr>PowerPoint Presentation</vt:lpstr>
      <vt:lpstr>PowerPoint Presentation</vt:lpstr>
      <vt:lpstr>The problem with program NumberFormat05.py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807</cp:revision>
  <dcterms:created xsi:type="dcterms:W3CDTF">2003-07-04T03:08:29Z</dcterms:created>
  <dcterms:modified xsi:type="dcterms:W3CDTF">2020-11-13T20:02:41Z</dcterms:modified>
</cp:coreProperties>
</file>